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71" r:id="rId12"/>
    <p:sldId id="272" r:id="rId13"/>
    <p:sldId id="265" r:id="rId14"/>
    <p:sldId id="266" r:id="rId15"/>
    <p:sldId id="267"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18CB0C-169F-4C92-B011-7C2C40F7CF5F}" v="51" dt="2022-04-19T10:19:15.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8" d="100"/>
          <a:sy n="88" d="100"/>
        </p:scale>
        <p:origin x="69" y="41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9T17:42:35.696"/>
    </inkml:context>
    <inkml:brush xml:id="br0">
      <inkml:brushProperty name="width" value="0.05" units="cm"/>
      <inkml:brushProperty name="height" value="0.05" units="cm"/>
      <inkml:brushProperty name="color" value="#66CC00"/>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9T17:27:02.297"/>
    </inkml:context>
    <inkml:brush xml:id="br0">
      <inkml:brushProperty name="width" value="0.05" units="cm"/>
      <inkml:brushProperty name="height" value="0.05" units="cm"/>
      <inkml:brushProperty name="color" value="#66CC00"/>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9T17:27:24.377"/>
    </inkml:context>
    <inkml:brush xml:id="br0">
      <inkml:brushProperty name="width" value="0.05" units="cm"/>
      <inkml:brushProperty name="height" value="0.05" units="cm"/>
      <inkml:brushProperty name="color" value="#66CC00"/>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EA632-17BE-4A01-9855-44BE4F6944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DA9453-BCDA-4071-95B2-6EAD465F3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2305E8-4C0A-4836-8795-1219D9538B5B}"/>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4B634E6C-9060-4EB2-8D69-30BEBAD311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12C90-B7E7-4D5C-9066-5FD752A16B66}"/>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28859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48448-F47F-4A99-93E3-C3FE6FEFDA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BDB73E-58AA-465E-B6B8-1439054F1A7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FA1364-8459-4D8B-BCF3-A35BCCAE7E00}"/>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05876F61-69C0-4805-9770-F9118FCB78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77B2F-BE74-4D4E-A998-DF911A1F3D12}"/>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149469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650A2E-23A0-4705-BC97-D105CDBAC4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D85E4D-AD68-40B7-9C5B-8D34F4F17D2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A9F06-9712-48DB-960A-2221DDEE3A83}"/>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28FFD057-CBFE-4C22-99A8-8873EE2C3A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1D215-1335-4DF4-BF9D-F58AC3EFDC47}"/>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317016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5C0FC-C1A8-478A-851B-4B9CB082E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AF0DA-6312-4758-A006-27A02CEBE1D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4D1E9C-3A3A-42B7-993D-C48F1ABFA02B}"/>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AEE4F3D4-0349-4D16-8E81-DD8F6FBED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956A4-CAD9-4D8A-A76E-AF15989CD01E}"/>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410310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D7082-880E-4EA6-A506-3D54DD347C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E95BE1-EC84-4A8B-A709-A04371F485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DB88F85-F192-4AE0-A3D9-0F3217187699}"/>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C510E4D4-127B-47F1-B729-0490507A5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9B7859-67C3-4ED9-B97A-5B4C91CFC738}"/>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3192053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FBF8E-0DB9-4C24-B3E7-D197F31F8E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07B2D8-C89D-4CB0-A212-24135A501CF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E0E767-F7A9-44DE-B1DB-2D9E1F40C47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5C767F-F2D2-4313-A621-A2911D6B1E32}"/>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6" name="Footer Placeholder 5">
            <a:extLst>
              <a:ext uri="{FF2B5EF4-FFF2-40B4-BE49-F238E27FC236}">
                <a16:creationId xmlns:a16="http://schemas.microsoft.com/office/drawing/2014/main" id="{3893D070-9F72-4A93-9102-7111C80107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5B51F4-5631-4085-8C97-0EEF607113BE}"/>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3278829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F6C98-939A-4B0A-9C5E-EC1E706F2D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0E8F80-0DDA-406D-9356-E1CB117432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2664D1-B10B-4D44-9226-D2488A18B0B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AE2E36-79E6-4B7F-8C89-7608288141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785420-6EE7-4ECB-9867-8146931CBC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E8A803-CC5D-41E5-8473-89C48766C791}"/>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8" name="Footer Placeholder 7">
            <a:extLst>
              <a:ext uri="{FF2B5EF4-FFF2-40B4-BE49-F238E27FC236}">
                <a16:creationId xmlns:a16="http://schemas.microsoft.com/office/drawing/2014/main" id="{ACAE18C7-5EB7-48B9-8046-EE018EC2CA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1332A3-5883-4542-9B7C-F66595B7979C}"/>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179721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3A47A-4C67-44F6-8093-207AD74534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E6FC19-D132-4282-B1D6-00AD100E5872}"/>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4" name="Footer Placeholder 3">
            <a:extLst>
              <a:ext uri="{FF2B5EF4-FFF2-40B4-BE49-F238E27FC236}">
                <a16:creationId xmlns:a16="http://schemas.microsoft.com/office/drawing/2014/main" id="{7B53B90D-ABA0-49EB-9697-C3FF6C8E17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68C64A-6E33-4683-BFF5-E0D4C522E27D}"/>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47779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0EB6B3-1CF5-4F29-8912-EC76529DB551}"/>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3" name="Footer Placeholder 2">
            <a:extLst>
              <a:ext uri="{FF2B5EF4-FFF2-40B4-BE49-F238E27FC236}">
                <a16:creationId xmlns:a16="http://schemas.microsoft.com/office/drawing/2014/main" id="{D20993E6-39F4-418D-90E6-F85811E167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77AD3A-81DE-4A7E-9CF3-C7A0B27EA33E}"/>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2744200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780F-7F37-4EFA-B233-F1EFC55078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77719B-CFA8-4547-AB5D-A32F7CEB8A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D0F10C-92CC-4155-822B-BACFFC2964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D93E19-FB8A-4272-8BF0-784CA7C574F0}"/>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6" name="Footer Placeholder 5">
            <a:extLst>
              <a:ext uri="{FF2B5EF4-FFF2-40B4-BE49-F238E27FC236}">
                <a16:creationId xmlns:a16="http://schemas.microsoft.com/office/drawing/2014/main" id="{F39E6F64-7E27-4FE4-8B70-76B4488A19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4AC857-25AB-4851-8A70-98C3B6C2AC72}"/>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1390951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A37B6-6CBD-4E2F-AE16-7A5E0823DD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4DF774-BF3A-440B-A201-A633267732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675155-0D63-4B29-8F00-88A78BA1D5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EA05F0-7F6D-47E2-B2AA-AEAB29C05A5E}"/>
              </a:ext>
            </a:extLst>
          </p:cNvPr>
          <p:cNvSpPr>
            <a:spLocks noGrp="1"/>
          </p:cNvSpPr>
          <p:nvPr>
            <p:ph type="dt" sz="half" idx="10"/>
          </p:nvPr>
        </p:nvSpPr>
        <p:spPr/>
        <p:txBody>
          <a:bodyPr/>
          <a:lstStyle/>
          <a:p>
            <a:fld id="{B54918CA-9115-4CC9-A658-44B2A5E1F26E}" type="datetimeFigureOut">
              <a:rPr lang="en-US" smtClean="0"/>
              <a:t>4/19/2022</a:t>
            </a:fld>
            <a:endParaRPr lang="en-US"/>
          </a:p>
        </p:txBody>
      </p:sp>
      <p:sp>
        <p:nvSpPr>
          <p:cNvPr id="6" name="Footer Placeholder 5">
            <a:extLst>
              <a:ext uri="{FF2B5EF4-FFF2-40B4-BE49-F238E27FC236}">
                <a16:creationId xmlns:a16="http://schemas.microsoft.com/office/drawing/2014/main" id="{CEF294AC-80A6-4AC8-8C9E-E18B84A72A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F779F5-83A2-45BA-B433-FA999EA8DDB6}"/>
              </a:ext>
            </a:extLst>
          </p:cNvPr>
          <p:cNvSpPr>
            <a:spLocks noGrp="1"/>
          </p:cNvSpPr>
          <p:nvPr>
            <p:ph type="sldNum" sz="quarter" idx="12"/>
          </p:nvPr>
        </p:nvSpPr>
        <p:spPr/>
        <p:txBody>
          <a:bodyPr/>
          <a:lstStyle/>
          <a:p>
            <a:fld id="{DAAC5BA7-2A57-45B4-AF09-2385EB80ACE2}" type="slidenum">
              <a:rPr lang="en-US" smtClean="0"/>
              <a:t>‹#›</a:t>
            </a:fld>
            <a:endParaRPr lang="en-US"/>
          </a:p>
        </p:txBody>
      </p:sp>
    </p:spTree>
    <p:extLst>
      <p:ext uri="{BB962C8B-B14F-4D97-AF65-F5344CB8AC3E}">
        <p14:creationId xmlns:p14="http://schemas.microsoft.com/office/powerpoint/2010/main" val="1181969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D1BA7-078D-4E7B-AF53-1E2DD0673B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5C1A00-6834-4251-B596-330AD323BB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DB75D7-D0BE-4A1D-B6C6-E1AED8BB8B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918CA-9115-4CC9-A658-44B2A5E1F26E}" type="datetimeFigureOut">
              <a:rPr lang="en-US" smtClean="0"/>
              <a:t>4/19/2022</a:t>
            </a:fld>
            <a:endParaRPr lang="en-US"/>
          </a:p>
        </p:txBody>
      </p:sp>
      <p:sp>
        <p:nvSpPr>
          <p:cNvPr id="5" name="Footer Placeholder 4">
            <a:extLst>
              <a:ext uri="{FF2B5EF4-FFF2-40B4-BE49-F238E27FC236}">
                <a16:creationId xmlns:a16="http://schemas.microsoft.com/office/drawing/2014/main" id="{2455666B-96CD-495D-9A3E-0D8046D484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1E44C4-7BB9-4125-A9E4-3095B54416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C5BA7-2A57-45B4-AF09-2385EB80ACE2}" type="slidenum">
              <a:rPr lang="en-US" smtClean="0"/>
              <a:t>‹#›</a:t>
            </a:fld>
            <a:endParaRPr lang="en-US"/>
          </a:p>
        </p:txBody>
      </p:sp>
    </p:spTree>
    <p:extLst>
      <p:ext uri="{BB962C8B-B14F-4D97-AF65-F5344CB8AC3E}">
        <p14:creationId xmlns:p14="http://schemas.microsoft.com/office/powerpoint/2010/main" val="725107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customXml" Target="../ink/ink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customXml" Target="../ink/ink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382FF1-3781-4A6C-A609-DCAC9EA07C70}"/>
              </a:ext>
            </a:extLst>
          </p:cNvPr>
          <p:cNvSpPr txBox="1"/>
          <p:nvPr/>
        </p:nvSpPr>
        <p:spPr>
          <a:xfrm>
            <a:off x="569843" y="490330"/>
            <a:ext cx="11343861" cy="1231106"/>
          </a:xfrm>
          <a:prstGeom prst="rect">
            <a:avLst/>
          </a:prstGeom>
          <a:noFill/>
        </p:spPr>
        <p:txBody>
          <a:bodyPr wrap="square" rtlCol="0">
            <a:spAutoFit/>
          </a:bodyPr>
          <a:lstStyle/>
          <a:p>
            <a:r>
              <a:rPr lang="en-US" sz="2000" dirty="0"/>
              <a:t>Problem Setting: </a:t>
            </a:r>
            <a:r>
              <a:rPr lang="en-US" dirty="0"/>
              <a:t>In robotics competition/robotics performance, if we use RF communication module, there would be more than 10 robotic </a:t>
            </a:r>
            <a:r>
              <a:rPr lang="en-US" altLang="zh-CN" dirty="0"/>
              <a:t>teams communicating with robots at the same time, each team has multiple robots to control, for example, like playing soccer. What is an effective way to use RF communication without interference with other transmitters? How do we get precise synchronous frequency signal?</a:t>
            </a:r>
            <a:endParaRPr lang="en-US" dirty="0"/>
          </a:p>
        </p:txBody>
      </p:sp>
      <p:pic>
        <p:nvPicPr>
          <p:cNvPr id="6" name="图片 1">
            <a:extLst>
              <a:ext uri="{FF2B5EF4-FFF2-40B4-BE49-F238E27FC236}">
                <a16:creationId xmlns:a16="http://schemas.microsoft.com/office/drawing/2014/main" id="{94739EF6-0A78-409F-BEAB-D46CF20668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543" y="2580503"/>
            <a:ext cx="5453203"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
            <a:extLst>
              <a:ext uri="{FF2B5EF4-FFF2-40B4-BE49-F238E27FC236}">
                <a16:creationId xmlns:a16="http://schemas.microsoft.com/office/drawing/2014/main" id="{41158A3E-229E-4238-8C6A-C57A0E479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886" y="2644096"/>
            <a:ext cx="5453203" cy="23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683E857-4A37-4D24-9076-41F67D6EDC56}"/>
                  </a:ext>
                </a:extLst>
              </p14:cNvPr>
              <p14:cNvContentPartPr/>
              <p14:nvPr/>
            </p14:nvContentPartPr>
            <p14:xfrm>
              <a:off x="7140694" y="1724923"/>
              <a:ext cx="360" cy="360"/>
            </p14:xfrm>
          </p:contentPart>
        </mc:Choice>
        <mc:Fallback xmlns="">
          <p:pic>
            <p:nvPicPr>
              <p:cNvPr id="2" name="Ink 1">
                <a:extLst>
                  <a:ext uri="{FF2B5EF4-FFF2-40B4-BE49-F238E27FC236}">
                    <a16:creationId xmlns:a16="http://schemas.microsoft.com/office/drawing/2014/main" id="{E683E857-4A37-4D24-9076-41F67D6EDC56}"/>
                  </a:ext>
                </a:extLst>
              </p:cNvPr>
              <p:cNvPicPr/>
              <p:nvPr/>
            </p:nvPicPr>
            <p:blipFill>
              <a:blip r:embed="rId5"/>
              <a:stretch>
                <a:fillRect/>
              </a:stretch>
            </p:blipFill>
            <p:spPr>
              <a:xfrm>
                <a:off x="7132054" y="1716283"/>
                <a:ext cx="18000" cy="18000"/>
              </a:xfrm>
              <a:prstGeom prst="rect">
                <a:avLst/>
              </a:prstGeom>
            </p:spPr>
          </p:pic>
        </mc:Fallback>
      </mc:AlternateContent>
    </p:spTree>
    <p:extLst>
      <p:ext uri="{BB962C8B-B14F-4D97-AF65-F5344CB8AC3E}">
        <p14:creationId xmlns:p14="http://schemas.microsoft.com/office/powerpoint/2010/main" val="2597003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medium confidence">
            <a:extLst>
              <a:ext uri="{FF2B5EF4-FFF2-40B4-BE49-F238E27FC236}">
                <a16:creationId xmlns:a16="http://schemas.microsoft.com/office/drawing/2014/main" id="{FB4E1FE5-3E57-4246-9AF9-6586F21D51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7705" y="326113"/>
            <a:ext cx="3796589" cy="1368382"/>
          </a:xfrm>
          <a:prstGeom prst="rect">
            <a:avLst/>
          </a:prstGeom>
        </p:spPr>
      </p:pic>
      <p:sp>
        <p:nvSpPr>
          <p:cNvPr id="6" name="TextBox 5">
            <a:extLst>
              <a:ext uri="{FF2B5EF4-FFF2-40B4-BE49-F238E27FC236}">
                <a16:creationId xmlns:a16="http://schemas.microsoft.com/office/drawing/2014/main" id="{64B95D47-FC90-43F2-829B-81887EE65044}"/>
              </a:ext>
            </a:extLst>
          </p:cNvPr>
          <p:cNvSpPr txBox="1"/>
          <p:nvPr/>
        </p:nvSpPr>
        <p:spPr>
          <a:xfrm>
            <a:off x="540646" y="1842641"/>
            <a:ext cx="10379348" cy="4524315"/>
          </a:xfrm>
          <a:prstGeom prst="rect">
            <a:avLst/>
          </a:prstGeom>
          <a:noFill/>
        </p:spPr>
        <p:txBody>
          <a:bodyPr wrap="square" rtlCol="0">
            <a:spAutoFit/>
          </a:bodyPr>
          <a:lstStyle/>
          <a:p>
            <a:r>
              <a:rPr lang="en-US" dirty="0"/>
              <a:t>1) WORK/ALARM light</a:t>
            </a:r>
          </a:p>
          <a:p>
            <a:r>
              <a:rPr lang="en-US" dirty="0"/>
              <a:t>“green”- normal</a:t>
            </a:r>
          </a:p>
          <a:p>
            <a:r>
              <a:rPr lang="en-US" dirty="0"/>
              <a:t>“red” - alarm, buzz</a:t>
            </a:r>
          </a:p>
          <a:p>
            <a:r>
              <a:rPr lang="en-US" dirty="0"/>
              <a:t>2) SF light</a:t>
            </a:r>
          </a:p>
          <a:p>
            <a:r>
              <a:rPr lang="en-US" dirty="0"/>
              <a:t>“on” - normal</a:t>
            </a:r>
          </a:p>
          <a:p>
            <a:r>
              <a:rPr lang="en-US" dirty="0"/>
              <a:t>“blink” - not stable</a:t>
            </a:r>
          </a:p>
          <a:p>
            <a:r>
              <a:rPr lang="en-US" dirty="0"/>
              <a:t>“off”- no SF or non-CCTV signal</a:t>
            </a:r>
          </a:p>
          <a:p>
            <a:r>
              <a:rPr lang="en-US" dirty="0"/>
              <a:t>3) DATA light</a:t>
            </a:r>
          </a:p>
          <a:p>
            <a:r>
              <a:rPr lang="en-US" dirty="0"/>
              <a:t>“on”- 8kB space refreshed completely</a:t>
            </a:r>
          </a:p>
          <a:p>
            <a:r>
              <a:rPr lang="en-US" dirty="0"/>
              <a:t>“blink”- in the process of refreshing</a:t>
            </a:r>
          </a:p>
          <a:p>
            <a:r>
              <a:rPr lang="en-US" dirty="0"/>
              <a:t>“off” – no data operation</a:t>
            </a:r>
          </a:p>
          <a:p>
            <a:r>
              <a:rPr lang="en-US" dirty="0"/>
              <a:t>4) P/F (Phase-Frequency status) light</a:t>
            </a:r>
          </a:p>
          <a:p>
            <a:r>
              <a:rPr lang="en-US" dirty="0"/>
              <a:t>“on”- SF is provided, phase status works </a:t>
            </a:r>
            <a:r>
              <a:rPr lang="en-US" dirty="0" err="1"/>
              <a:t>synchronizedly</a:t>
            </a:r>
            <a:endParaRPr lang="en-US" dirty="0"/>
          </a:p>
          <a:p>
            <a:r>
              <a:rPr lang="en-US" dirty="0"/>
              <a:t>“blink”- SF has a pause of &gt;1 </a:t>
            </a:r>
            <a:r>
              <a:rPr lang="en-US" dirty="0" err="1"/>
              <a:t>hr</a:t>
            </a:r>
            <a:r>
              <a:rPr lang="en-US" dirty="0"/>
              <a:t>, i.e. frequency status engages</a:t>
            </a:r>
          </a:p>
          <a:p>
            <a:r>
              <a:rPr lang="en-US" dirty="0"/>
              <a:t>“off”- greater than 24 </a:t>
            </a:r>
            <a:r>
              <a:rPr lang="en-US" dirty="0" err="1"/>
              <a:t>hrs</a:t>
            </a:r>
            <a:r>
              <a:rPr lang="en-US" dirty="0"/>
              <a:t> frequency uncalibrated</a:t>
            </a:r>
          </a:p>
          <a:p>
            <a:endParaRPr lang="en-US" dirty="0"/>
          </a:p>
        </p:txBody>
      </p:sp>
    </p:spTree>
    <p:extLst>
      <p:ext uri="{BB962C8B-B14F-4D97-AF65-F5344CB8AC3E}">
        <p14:creationId xmlns:p14="http://schemas.microsoft.com/office/powerpoint/2010/main" val="382710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F1599D86-33A3-4056-8BD9-743E4C1E9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778" y="436154"/>
            <a:ext cx="5004025" cy="2160089"/>
          </a:xfrm>
          <a:prstGeom prst="rect">
            <a:avLst/>
          </a:prstGeom>
        </p:spPr>
      </p:pic>
      <p:sp>
        <p:nvSpPr>
          <p:cNvPr id="6" name="TextBox 5">
            <a:extLst>
              <a:ext uri="{FF2B5EF4-FFF2-40B4-BE49-F238E27FC236}">
                <a16:creationId xmlns:a16="http://schemas.microsoft.com/office/drawing/2014/main" id="{4B8448EA-35FA-47D4-83F4-28E0E13043C1}"/>
              </a:ext>
            </a:extLst>
          </p:cNvPr>
          <p:cNvSpPr txBox="1"/>
          <p:nvPr/>
        </p:nvSpPr>
        <p:spPr>
          <a:xfrm>
            <a:off x="417838" y="2785589"/>
            <a:ext cx="6976085" cy="1477328"/>
          </a:xfrm>
          <a:prstGeom prst="rect">
            <a:avLst/>
          </a:prstGeom>
          <a:noFill/>
        </p:spPr>
        <p:txBody>
          <a:bodyPr wrap="square" rtlCol="0">
            <a:spAutoFit/>
          </a:bodyPr>
          <a:lstStyle/>
          <a:p>
            <a:r>
              <a:rPr lang="en-US" dirty="0"/>
              <a:t>The back of the IPU board:</a:t>
            </a:r>
          </a:p>
          <a:p>
            <a:endParaRPr lang="en-US" dirty="0"/>
          </a:p>
          <a:p>
            <a:r>
              <a:rPr lang="en-US" dirty="0"/>
              <a:t>8) UPS input</a:t>
            </a:r>
          </a:p>
          <a:p>
            <a:r>
              <a:rPr lang="en-US" dirty="0"/>
              <a:t>9) 1MHz SF output(for testing)</a:t>
            </a:r>
          </a:p>
          <a:p>
            <a:r>
              <a:rPr lang="en-US" dirty="0"/>
              <a:t>10) 5MHz VCXO </a:t>
            </a:r>
            <a:r>
              <a:rPr lang="en-US" altLang="zh-CN" dirty="0"/>
              <a:t>o</a:t>
            </a:r>
            <a:r>
              <a:rPr lang="en-US" dirty="0"/>
              <a:t>utput (for </a:t>
            </a:r>
            <a:r>
              <a:rPr lang="en-US" altLang="zh-CN" dirty="0"/>
              <a:t>testing)</a:t>
            </a:r>
            <a:r>
              <a:rPr lang="en-US" dirty="0"/>
              <a:t> </a:t>
            </a:r>
          </a:p>
        </p:txBody>
      </p:sp>
    </p:spTree>
    <p:extLst>
      <p:ext uri="{BB962C8B-B14F-4D97-AF65-F5344CB8AC3E}">
        <p14:creationId xmlns:p14="http://schemas.microsoft.com/office/powerpoint/2010/main" val="689505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0B918E8A-9612-4932-9D80-38FAA26A0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103" y="326405"/>
            <a:ext cx="3817498" cy="1363392"/>
          </a:xfrm>
          <a:prstGeom prst="rect">
            <a:avLst/>
          </a:prstGeom>
        </p:spPr>
      </p:pic>
      <p:sp>
        <p:nvSpPr>
          <p:cNvPr id="6" name="TextBox 5">
            <a:extLst>
              <a:ext uri="{FF2B5EF4-FFF2-40B4-BE49-F238E27FC236}">
                <a16:creationId xmlns:a16="http://schemas.microsoft.com/office/drawing/2014/main" id="{01731004-7927-4D4C-BAE9-5953F2020546}"/>
              </a:ext>
            </a:extLst>
          </p:cNvPr>
          <p:cNvSpPr txBox="1"/>
          <p:nvPr/>
        </p:nvSpPr>
        <p:spPr>
          <a:xfrm>
            <a:off x="661974" y="2023012"/>
            <a:ext cx="9507338" cy="3970318"/>
          </a:xfrm>
          <a:prstGeom prst="rect">
            <a:avLst/>
          </a:prstGeom>
          <a:noFill/>
        </p:spPr>
        <p:txBody>
          <a:bodyPr wrap="square" rtlCol="0">
            <a:spAutoFit/>
          </a:bodyPr>
          <a:lstStyle/>
          <a:p>
            <a:r>
              <a:rPr lang="en-US" dirty="0"/>
              <a:t>1) WORK/ALARM light</a:t>
            </a:r>
          </a:p>
          <a:p>
            <a:r>
              <a:rPr lang="en-US" dirty="0"/>
              <a:t>“green”- normal</a:t>
            </a:r>
          </a:p>
          <a:p>
            <a:r>
              <a:rPr lang="en-US" dirty="0"/>
              <a:t>“red”- alarm, buzz</a:t>
            </a:r>
          </a:p>
          <a:p>
            <a:r>
              <a:rPr lang="en-US" dirty="0"/>
              <a:t>2) INPUT 1 light (the first 9kHz input)</a:t>
            </a:r>
          </a:p>
          <a:p>
            <a:r>
              <a:rPr lang="en-US" dirty="0"/>
              <a:t>“on”-input 9kHz normal</a:t>
            </a:r>
          </a:p>
          <a:p>
            <a:r>
              <a:rPr lang="en-US" dirty="0"/>
              <a:t>“off”- input 9kHz interrupted</a:t>
            </a:r>
          </a:p>
          <a:p>
            <a:r>
              <a:rPr lang="en-US" dirty="0"/>
              <a:t>3) INPUT2 light (the second 9kHz input</a:t>
            </a:r>
            <a:r>
              <a:rPr lang="zh-CN" altLang="en-US" dirty="0"/>
              <a:t>）</a:t>
            </a:r>
            <a:endParaRPr lang="en-US" altLang="zh-CN" dirty="0"/>
          </a:p>
          <a:p>
            <a:r>
              <a:rPr lang="en-US" dirty="0"/>
              <a:t>“on”- input 9kHz normal</a:t>
            </a:r>
          </a:p>
          <a:p>
            <a:r>
              <a:rPr lang="en-US" dirty="0"/>
              <a:t>“off”- input 9kHz interrupted</a:t>
            </a:r>
          </a:p>
          <a:p>
            <a:r>
              <a:rPr lang="en-US" dirty="0"/>
              <a:t>4)</a:t>
            </a:r>
            <a:r>
              <a:rPr lang="zh-CN" altLang="en-US" dirty="0"/>
              <a:t> </a:t>
            </a:r>
            <a:r>
              <a:rPr lang="en-US" altLang="zh-CN" dirty="0"/>
              <a:t>PLL light</a:t>
            </a:r>
          </a:p>
          <a:p>
            <a:r>
              <a:rPr lang="en-US" dirty="0"/>
              <a:t>“on”- all PLL normal</a:t>
            </a:r>
          </a:p>
          <a:p>
            <a:r>
              <a:rPr lang="en-US" dirty="0"/>
              <a:t>“off”- at least one of PLL unlocked</a:t>
            </a:r>
          </a:p>
          <a:p>
            <a:endParaRPr lang="en-US" dirty="0"/>
          </a:p>
          <a:p>
            <a:endParaRPr lang="en-US" dirty="0"/>
          </a:p>
        </p:txBody>
      </p:sp>
    </p:spTree>
    <p:extLst>
      <p:ext uri="{BB962C8B-B14F-4D97-AF65-F5344CB8AC3E}">
        <p14:creationId xmlns:p14="http://schemas.microsoft.com/office/powerpoint/2010/main" val="1851503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BA7001-8D48-4C8C-9244-6462979EA63C}"/>
              </a:ext>
            </a:extLst>
          </p:cNvPr>
          <p:cNvSpPr txBox="1"/>
          <p:nvPr/>
        </p:nvSpPr>
        <p:spPr>
          <a:xfrm>
            <a:off x="575285" y="451036"/>
            <a:ext cx="7551369" cy="400110"/>
          </a:xfrm>
          <a:prstGeom prst="rect">
            <a:avLst/>
          </a:prstGeom>
          <a:noFill/>
        </p:spPr>
        <p:txBody>
          <a:bodyPr wrap="square" rtlCol="0">
            <a:spAutoFit/>
          </a:bodyPr>
          <a:lstStyle/>
          <a:p>
            <a:r>
              <a:rPr lang="en-US" sz="2000" dirty="0"/>
              <a:t>Troubleshooting and testing:</a:t>
            </a:r>
          </a:p>
        </p:txBody>
      </p:sp>
      <p:sp>
        <p:nvSpPr>
          <p:cNvPr id="5" name="TextBox 4">
            <a:extLst>
              <a:ext uri="{FF2B5EF4-FFF2-40B4-BE49-F238E27FC236}">
                <a16:creationId xmlns:a16="http://schemas.microsoft.com/office/drawing/2014/main" id="{DA0A5D2F-19A6-4DCE-8D6D-E6593CB0EA02}"/>
              </a:ext>
            </a:extLst>
          </p:cNvPr>
          <p:cNvSpPr txBox="1"/>
          <p:nvPr/>
        </p:nvSpPr>
        <p:spPr>
          <a:xfrm>
            <a:off x="575285" y="851146"/>
            <a:ext cx="10791131" cy="6186309"/>
          </a:xfrm>
          <a:prstGeom prst="rect">
            <a:avLst/>
          </a:prstGeom>
          <a:noFill/>
        </p:spPr>
        <p:txBody>
          <a:bodyPr wrap="square" rtlCol="0">
            <a:spAutoFit/>
          </a:bodyPr>
          <a:lstStyle/>
          <a:p>
            <a:r>
              <a:rPr lang="en-US" dirty="0"/>
              <a:t>Simple analysis and elimination of the system’s general failure:</a:t>
            </a:r>
          </a:p>
          <a:p>
            <a:r>
              <a:rPr lang="en-US" dirty="0"/>
              <a:t>1. Identify the source of the failure:</a:t>
            </a:r>
          </a:p>
          <a:p>
            <a:r>
              <a:rPr lang="en-US" dirty="0"/>
              <a:t>Check the connection -&gt; compare with the manual</a:t>
            </a:r>
          </a:p>
          <a:p>
            <a:r>
              <a:rPr lang="en-US" dirty="0"/>
              <a:t>Turn on the power -&gt; observe IPU and FSU</a:t>
            </a:r>
          </a:p>
          <a:p>
            <a:r>
              <a:rPr lang="en-US" dirty="0"/>
              <a:t>a) The power is normal; the power plug is in good contact -&gt; both IPU and FSU panel lights are off -&gt; both have problems</a:t>
            </a:r>
          </a:p>
          <a:p>
            <a:r>
              <a:rPr lang="en-US" dirty="0"/>
              <a:t>b) IPU panel light is off or alarming; FSU panel light W/A alarms while INPUT1 and INPUT2 lights are both off -&gt; then IPU has problems</a:t>
            </a:r>
          </a:p>
          <a:p>
            <a:r>
              <a:rPr lang="en-US" altLang="zh-CN" dirty="0"/>
              <a:t>c) IPU light is normal; FSU panel light has W/A alarming -&gt; the issue is in FSU</a:t>
            </a:r>
          </a:p>
          <a:p>
            <a:endParaRPr lang="en-US" dirty="0"/>
          </a:p>
          <a:p>
            <a:r>
              <a:rPr lang="en-US" dirty="0"/>
              <a:t>2. IPU</a:t>
            </a:r>
          </a:p>
          <a:p>
            <a:r>
              <a:rPr lang="en-US" dirty="0"/>
              <a:t>If the issue is in IPU, then take off the panel of the IPU unit and observe the inside of the machine:</a:t>
            </a:r>
          </a:p>
          <a:p>
            <a:r>
              <a:rPr lang="en-US" dirty="0"/>
              <a:t>1) Power board</a:t>
            </a:r>
          </a:p>
          <a:p>
            <a:r>
              <a:rPr lang="en-US" dirty="0"/>
              <a:t>Check the right part of the interior board: if the 3 green lights are off -&gt; the power has issues</a:t>
            </a:r>
          </a:p>
          <a:p>
            <a:r>
              <a:rPr lang="en-US" dirty="0"/>
              <a:t>Check in order: master fuse, power transformer, etc. </a:t>
            </a:r>
          </a:p>
          <a:p>
            <a:r>
              <a:rPr lang="en-US" dirty="0"/>
              <a:t>One of the 3 lights is on -&gt; the power and the master fuse are normal</a:t>
            </a:r>
          </a:p>
          <a:p>
            <a:r>
              <a:rPr lang="en-US" dirty="0"/>
              <a:t>The power interface, the rectifier and filter circuit or the sub-fuse is broken which corresponds to the one whose light is off. Rule out each by order.</a:t>
            </a:r>
          </a:p>
          <a:p>
            <a:r>
              <a:rPr lang="en-US" dirty="0"/>
              <a:t>Sub-fuse and the above are all good -&gt; three terminal voltage regulator is broken -&gt; check the corresponding relation between each green LED and each voltage regulator:</a:t>
            </a:r>
          </a:p>
          <a:p>
            <a:endParaRPr lang="en-US" dirty="0"/>
          </a:p>
          <a:p>
            <a:endParaRPr lang="en-US" dirty="0"/>
          </a:p>
        </p:txBody>
      </p:sp>
    </p:spTree>
    <p:extLst>
      <p:ext uri="{BB962C8B-B14F-4D97-AF65-F5344CB8AC3E}">
        <p14:creationId xmlns:p14="http://schemas.microsoft.com/office/powerpoint/2010/main" val="1009894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receipt&#10;&#10;Description automatically generated">
            <a:extLst>
              <a:ext uri="{FF2B5EF4-FFF2-40B4-BE49-F238E27FC236}">
                <a16:creationId xmlns:a16="http://schemas.microsoft.com/office/drawing/2014/main" id="{94830F32-C4C7-478E-9638-AC3B13489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6724" y="186242"/>
            <a:ext cx="4694003" cy="3090358"/>
          </a:xfrm>
          <a:prstGeom prst="rect">
            <a:avLst/>
          </a:prstGeom>
        </p:spPr>
      </p:pic>
      <p:sp>
        <p:nvSpPr>
          <p:cNvPr id="8" name="TextBox 7">
            <a:extLst>
              <a:ext uri="{FF2B5EF4-FFF2-40B4-BE49-F238E27FC236}">
                <a16:creationId xmlns:a16="http://schemas.microsoft.com/office/drawing/2014/main" id="{CA46CB9F-97A6-46CF-A5AA-616F2DEA2286}"/>
              </a:ext>
            </a:extLst>
          </p:cNvPr>
          <p:cNvSpPr txBox="1"/>
          <p:nvPr/>
        </p:nvSpPr>
        <p:spPr>
          <a:xfrm>
            <a:off x="588586" y="3592288"/>
            <a:ext cx="10601928" cy="1477328"/>
          </a:xfrm>
          <a:prstGeom prst="rect">
            <a:avLst/>
          </a:prstGeom>
          <a:noFill/>
        </p:spPr>
        <p:txBody>
          <a:bodyPr wrap="square" rtlCol="0">
            <a:spAutoFit/>
          </a:bodyPr>
          <a:lstStyle/>
          <a:p>
            <a:r>
              <a:rPr lang="en-US" dirty="0"/>
              <a:t>a) 3</a:t>
            </a:r>
            <a:r>
              <a:rPr lang="en-US" altLang="zh-CN" dirty="0"/>
              <a:t>LED1 off -&gt; 3U1 or 3U2 -&gt; measure 3JKa (Testing Point) “3” and “2” end voltage to the ground respectively -&gt; “3” (24V, 3U1), “2” (15V, 3U2).</a:t>
            </a:r>
          </a:p>
          <a:p>
            <a:r>
              <a:rPr lang="en-US" altLang="zh-CN" dirty="0"/>
              <a:t>b) 3LED2 off -&gt; 3U3</a:t>
            </a:r>
          </a:p>
          <a:p>
            <a:r>
              <a:rPr lang="en-US" altLang="zh-CN" dirty="0"/>
              <a:t>c) 3LED3 off -&gt; 3U4 or 3U5 broken -&gt; 3JKb (TP) “3” and “2” end voltage to “1” end respectively -&gt; “3”to “1” (5V, 3U4), “2” to “1” (5V, 3U5).</a:t>
            </a:r>
            <a:endParaRPr lang="en-US" dirty="0"/>
          </a:p>
        </p:txBody>
      </p:sp>
    </p:spTree>
    <p:extLst>
      <p:ext uri="{BB962C8B-B14F-4D97-AF65-F5344CB8AC3E}">
        <p14:creationId xmlns:p14="http://schemas.microsoft.com/office/powerpoint/2010/main" val="2801547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9D2927-3D78-452D-9008-044DA57C81A3}"/>
              </a:ext>
            </a:extLst>
          </p:cNvPr>
          <p:cNvSpPr txBox="1"/>
          <p:nvPr/>
        </p:nvSpPr>
        <p:spPr>
          <a:xfrm>
            <a:off x="714564" y="387380"/>
            <a:ext cx="8986554" cy="400110"/>
          </a:xfrm>
          <a:prstGeom prst="rect">
            <a:avLst/>
          </a:prstGeom>
          <a:noFill/>
        </p:spPr>
        <p:txBody>
          <a:bodyPr wrap="square" rtlCol="0">
            <a:spAutoFit/>
          </a:bodyPr>
          <a:lstStyle/>
          <a:p>
            <a:r>
              <a:rPr lang="en-US" sz="2000" dirty="0"/>
              <a:t>3. FSU</a:t>
            </a:r>
          </a:p>
        </p:txBody>
      </p:sp>
      <p:sp>
        <p:nvSpPr>
          <p:cNvPr id="5" name="TextBox 4">
            <a:extLst>
              <a:ext uri="{FF2B5EF4-FFF2-40B4-BE49-F238E27FC236}">
                <a16:creationId xmlns:a16="http://schemas.microsoft.com/office/drawing/2014/main" id="{B3E6ED0C-7861-4B7D-A012-F5B757219324}"/>
              </a:ext>
            </a:extLst>
          </p:cNvPr>
          <p:cNvSpPr txBox="1"/>
          <p:nvPr/>
        </p:nvSpPr>
        <p:spPr>
          <a:xfrm>
            <a:off x="714564" y="804893"/>
            <a:ext cx="9858564" cy="923330"/>
          </a:xfrm>
          <a:prstGeom prst="rect">
            <a:avLst/>
          </a:prstGeom>
          <a:noFill/>
        </p:spPr>
        <p:txBody>
          <a:bodyPr wrap="square" rtlCol="0">
            <a:spAutoFit/>
          </a:bodyPr>
          <a:lstStyle/>
          <a:p>
            <a:r>
              <a:rPr lang="en-US" dirty="0"/>
              <a:t>IPU is normal -&gt; check FSU panel lights condition</a:t>
            </a:r>
          </a:p>
          <a:p>
            <a:r>
              <a:rPr lang="en-US" dirty="0"/>
              <a:t>W/A light has alarming light on; one of INPUT1 and INPUT2 is off -&gt; the 9 kHz input circuit whose light is off is broken</a:t>
            </a:r>
          </a:p>
        </p:txBody>
      </p:sp>
      <p:pic>
        <p:nvPicPr>
          <p:cNvPr id="7" name="Picture 6" descr="Diagram, schematic&#10;&#10;Description automatically generated">
            <a:extLst>
              <a:ext uri="{FF2B5EF4-FFF2-40B4-BE49-F238E27FC236}">
                <a16:creationId xmlns:a16="http://schemas.microsoft.com/office/drawing/2014/main" id="{6CAA4858-2E92-4152-9055-1ED4C78A4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8361" y="1536134"/>
            <a:ext cx="5659940" cy="1826318"/>
          </a:xfrm>
          <a:prstGeom prst="rect">
            <a:avLst/>
          </a:prstGeom>
        </p:spPr>
      </p:pic>
      <p:sp>
        <p:nvSpPr>
          <p:cNvPr id="8" name="TextBox 7">
            <a:extLst>
              <a:ext uri="{FF2B5EF4-FFF2-40B4-BE49-F238E27FC236}">
                <a16:creationId xmlns:a16="http://schemas.microsoft.com/office/drawing/2014/main" id="{2608AB6A-ACF6-467B-A40D-76E73F3B10B1}"/>
              </a:ext>
            </a:extLst>
          </p:cNvPr>
          <p:cNvSpPr txBox="1"/>
          <p:nvPr/>
        </p:nvSpPr>
        <p:spPr>
          <a:xfrm>
            <a:off x="714564" y="3623050"/>
            <a:ext cx="9567534" cy="2031325"/>
          </a:xfrm>
          <a:prstGeom prst="rect">
            <a:avLst/>
          </a:prstGeom>
          <a:noFill/>
        </p:spPr>
        <p:txBody>
          <a:bodyPr wrap="square" rtlCol="0">
            <a:spAutoFit/>
          </a:bodyPr>
          <a:lstStyle/>
          <a:p>
            <a:pPr marL="342900" indent="-342900">
              <a:buAutoNum type="arabicParenR"/>
            </a:pPr>
            <a:r>
              <a:rPr lang="en-US" dirty="0"/>
              <a:t>Power board:</a:t>
            </a:r>
          </a:p>
          <a:p>
            <a:r>
              <a:rPr lang="en-US" dirty="0"/>
              <a:t>All the lights on the panel are off -&gt; remove the frontal panel</a:t>
            </a:r>
          </a:p>
          <a:p>
            <a:r>
              <a:rPr lang="en-US" dirty="0"/>
              <a:t>All the 3 green LEDs are off -&gt; either power transformer and its connection or master fuse broke</a:t>
            </a:r>
          </a:p>
          <a:p>
            <a:r>
              <a:rPr lang="en-US" dirty="0"/>
              <a:t>One of the 2 LEDs are on -&gt; the above are normal</a:t>
            </a:r>
          </a:p>
          <a:p>
            <a:r>
              <a:rPr lang="en-US" dirty="0"/>
              <a:t>The problem is in the sub-fuse and connection and the rectifier filter circuit whose light is off</a:t>
            </a:r>
          </a:p>
          <a:p>
            <a:r>
              <a:rPr lang="en-US" dirty="0"/>
              <a:t>The sub-fuse and the above are good -&gt; its three-terminal regulator is broken</a:t>
            </a:r>
          </a:p>
          <a:p>
            <a:r>
              <a:rPr lang="en-US" dirty="0"/>
              <a:t>Check the relation between the 2LEDs and the regulator:</a:t>
            </a:r>
          </a:p>
        </p:txBody>
      </p:sp>
    </p:spTree>
    <p:extLst>
      <p:ext uri="{BB962C8B-B14F-4D97-AF65-F5344CB8AC3E}">
        <p14:creationId xmlns:p14="http://schemas.microsoft.com/office/powerpoint/2010/main" val="3129305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icture containing text, receipt&#10;&#10;Description automatically generated">
            <a:extLst>
              <a:ext uri="{FF2B5EF4-FFF2-40B4-BE49-F238E27FC236}">
                <a16:creationId xmlns:a16="http://schemas.microsoft.com/office/drawing/2014/main" id="{428FEA2D-8B4A-44E7-8773-B78C7D9B3E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5225" y="223611"/>
            <a:ext cx="3495675" cy="2428031"/>
          </a:xfrm>
        </p:spPr>
      </p:pic>
      <p:sp>
        <p:nvSpPr>
          <p:cNvPr id="10" name="TextBox 9">
            <a:extLst>
              <a:ext uri="{FF2B5EF4-FFF2-40B4-BE49-F238E27FC236}">
                <a16:creationId xmlns:a16="http://schemas.microsoft.com/office/drawing/2014/main" id="{E02BCE38-0181-4513-A9B0-49EC107C2842}"/>
              </a:ext>
            </a:extLst>
          </p:cNvPr>
          <p:cNvSpPr txBox="1"/>
          <p:nvPr/>
        </p:nvSpPr>
        <p:spPr>
          <a:xfrm>
            <a:off x="1066799" y="2974828"/>
            <a:ext cx="10341429" cy="1754326"/>
          </a:xfrm>
          <a:prstGeom prst="rect">
            <a:avLst/>
          </a:prstGeom>
          <a:noFill/>
        </p:spPr>
        <p:txBody>
          <a:bodyPr wrap="square" rtlCol="0">
            <a:spAutoFit/>
          </a:bodyPr>
          <a:lstStyle/>
          <a:p>
            <a:r>
              <a:rPr lang="en-US" dirty="0"/>
              <a:t>a) 2LED1 is off -&gt; 2U5 or 2U8 broken</a:t>
            </a:r>
          </a:p>
          <a:p>
            <a:r>
              <a:rPr lang="en-US" dirty="0"/>
              <a:t>Measure 2JK4 (TP) “1” end and “2” end voltage to the ground respectively -&gt; “2” (24V, 2U5), “1” (15V, 2U8)</a:t>
            </a:r>
          </a:p>
          <a:p>
            <a:endParaRPr lang="en-US" dirty="0"/>
          </a:p>
          <a:p>
            <a:r>
              <a:rPr lang="en-US" dirty="0"/>
              <a:t>b) 2LED2 off -&gt; 2U7 or 2U8 broken </a:t>
            </a:r>
          </a:p>
          <a:p>
            <a:r>
              <a:rPr lang="en-US" dirty="0"/>
              <a:t>Measure 2JK4 (TP) “1” end and “2” end voltage to the ground respectively -&gt; “2” -&gt; 24V(2U7), “1” -&gt; 15V(2U8)</a:t>
            </a:r>
          </a:p>
        </p:txBody>
      </p:sp>
    </p:spTree>
    <p:extLst>
      <p:ext uri="{BB962C8B-B14F-4D97-AF65-F5344CB8AC3E}">
        <p14:creationId xmlns:p14="http://schemas.microsoft.com/office/powerpoint/2010/main" val="3273158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10815E-AFC0-46D9-8AB4-77C96A5CD730}"/>
              </a:ext>
            </a:extLst>
          </p:cNvPr>
          <p:cNvSpPr txBox="1"/>
          <p:nvPr/>
        </p:nvSpPr>
        <p:spPr>
          <a:xfrm>
            <a:off x="593452" y="491132"/>
            <a:ext cx="5858569" cy="400110"/>
          </a:xfrm>
          <a:prstGeom prst="rect">
            <a:avLst/>
          </a:prstGeom>
          <a:noFill/>
        </p:spPr>
        <p:txBody>
          <a:bodyPr wrap="square" rtlCol="0">
            <a:spAutoFit/>
          </a:bodyPr>
          <a:lstStyle/>
          <a:p>
            <a:r>
              <a:rPr lang="en-US" sz="2000" dirty="0"/>
              <a:t>The whole system troubleshooting and testing:</a:t>
            </a:r>
          </a:p>
        </p:txBody>
      </p:sp>
      <p:sp>
        <p:nvSpPr>
          <p:cNvPr id="5" name="TextBox 4">
            <a:extLst>
              <a:ext uri="{FF2B5EF4-FFF2-40B4-BE49-F238E27FC236}">
                <a16:creationId xmlns:a16="http://schemas.microsoft.com/office/drawing/2014/main" id="{133EDB37-6E35-4698-A7BC-9E1B58747031}"/>
              </a:ext>
            </a:extLst>
          </p:cNvPr>
          <p:cNvSpPr txBox="1"/>
          <p:nvPr/>
        </p:nvSpPr>
        <p:spPr>
          <a:xfrm>
            <a:off x="593452" y="1087517"/>
            <a:ext cx="11057578" cy="923330"/>
          </a:xfrm>
          <a:prstGeom prst="rect">
            <a:avLst/>
          </a:prstGeom>
          <a:noFill/>
        </p:spPr>
        <p:txBody>
          <a:bodyPr wrap="square" rtlCol="0">
            <a:spAutoFit/>
          </a:bodyPr>
          <a:lstStyle/>
          <a:p>
            <a:r>
              <a:rPr lang="en-US" dirty="0"/>
              <a:t>Both IPU and FSU panel lights are normal -&gt; the system is normal</a:t>
            </a:r>
          </a:p>
          <a:p>
            <a:r>
              <a:rPr lang="en-US" dirty="0"/>
              <a:t>Use two Q9 cables to connect the back of the board of IPU point 9 and 10 outputs (please see the pictures before), with Y, X on dual trace oscilloscope respectively:</a:t>
            </a:r>
          </a:p>
        </p:txBody>
      </p:sp>
      <p:pic>
        <p:nvPicPr>
          <p:cNvPr id="7" name="Picture 6" descr="Diagram&#10;&#10;Description automatically generated with medium confidence">
            <a:extLst>
              <a:ext uri="{FF2B5EF4-FFF2-40B4-BE49-F238E27FC236}">
                <a16:creationId xmlns:a16="http://schemas.microsoft.com/office/drawing/2014/main" id="{51DD409A-7E2B-4F45-8E2B-D3FAF027F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3588" y="2207122"/>
            <a:ext cx="5852969" cy="2347206"/>
          </a:xfrm>
          <a:prstGeom prst="rect">
            <a:avLst/>
          </a:prstGeom>
        </p:spPr>
      </p:pic>
      <p:sp>
        <p:nvSpPr>
          <p:cNvPr id="8" name="TextBox 7">
            <a:extLst>
              <a:ext uri="{FF2B5EF4-FFF2-40B4-BE49-F238E27FC236}">
                <a16:creationId xmlns:a16="http://schemas.microsoft.com/office/drawing/2014/main" id="{F62F310F-83E2-4C7E-ACC0-1246CCC38328}"/>
              </a:ext>
            </a:extLst>
          </p:cNvPr>
          <p:cNvSpPr txBox="1"/>
          <p:nvPr/>
        </p:nvSpPr>
        <p:spPr>
          <a:xfrm>
            <a:off x="593452" y="4934663"/>
            <a:ext cx="9059221" cy="646331"/>
          </a:xfrm>
          <a:prstGeom prst="rect">
            <a:avLst/>
          </a:prstGeom>
          <a:noFill/>
        </p:spPr>
        <p:txBody>
          <a:bodyPr wrap="square" rtlCol="0">
            <a:spAutoFit/>
          </a:bodyPr>
          <a:lstStyle/>
          <a:p>
            <a:r>
              <a:rPr lang="en-US" dirty="0"/>
              <a:t>Crystal oscillator output is continuous, while the standard signal output is discontinuous (so only one piece in the picture).</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417ADF28-2240-4820-A8F8-AD50D6F11667}"/>
                  </a:ext>
                </a:extLst>
              </p14:cNvPr>
              <p14:cNvContentPartPr/>
              <p14:nvPr/>
            </p14:nvContentPartPr>
            <p14:xfrm>
              <a:off x="1860934" y="2432683"/>
              <a:ext cx="360" cy="360"/>
            </p14:xfrm>
          </p:contentPart>
        </mc:Choice>
        <mc:Fallback xmlns="">
          <p:pic>
            <p:nvPicPr>
              <p:cNvPr id="2" name="Ink 1">
                <a:extLst>
                  <a:ext uri="{FF2B5EF4-FFF2-40B4-BE49-F238E27FC236}">
                    <a16:creationId xmlns:a16="http://schemas.microsoft.com/office/drawing/2014/main" id="{417ADF28-2240-4820-A8F8-AD50D6F11667}"/>
                  </a:ext>
                </a:extLst>
              </p:cNvPr>
              <p:cNvPicPr/>
              <p:nvPr/>
            </p:nvPicPr>
            <p:blipFill>
              <a:blip r:embed="rId4"/>
              <a:stretch>
                <a:fillRect/>
              </a:stretch>
            </p:blipFill>
            <p:spPr>
              <a:xfrm>
                <a:off x="1851934" y="242404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88E285BC-C0B9-474E-80E0-AD64A44E6A51}"/>
                  </a:ext>
                </a:extLst>
              </p14:cNvPr>
              <p14:cNvContentPartPr/>
              <p14:nvPr/>
            </p14:nvContentPartPr>
            <p14:xfrm>
              <a:off x="11402374" y="1730323"/>
              <a:ext cx="360" cy="360"/>
            </p14:xfrm>
          </p:contentPart>
        </mc:Choice>
        <mc:Fallback xmlns="">
          <p:pic>
            <p:nvPicPr>
              <p:cNvPr id="3" name="Ink 2">
                <a:extLst>
                  <a:ext uri="{FF2B5EF4-FFF2-40B4-BE49-F238E27FC236}">
                    <a16:creationId xmlns:a16="http://schemas.microsoft.com/office/drawing/2014/main" id="{88E285BC-C0B9-474E-80E0-AD64A44E6A51}"/>
                  </a:ext>
                </a:extLst>
              </p:cNvPr>
              <p:cNvPicPr/>
              <p:nvPr/>
            </p:nvPicPr>
            <p:blipFill>
              <a:blip r:embed="rId4"/>
              <a:stretch>
                <a:fillRect/>
              </a:stretch>
            </p:blipFill>
            <p:spPr>
              <a:xfrm>
                <a:off x="11393374" y="1721683"/>
                <a:ext cx="18000" cy="18000"/>
              </a:xfrm>
              <a:prstGeom prst="rect">
                <a:avLst/>
              </a:prstGeom>
            </p:spPr>
          </p:pic>
        </mc:Fallback>
      </mc:AlternateContent>
    </p:spTree>
    <p:extLst>
      <p:ext uri="{BB962C8B-B14F-4D97-AF65-F5344CB8AC3E}">
        <p14:creationId xmlns:p14="http://schemas.microsoft.com/office/powerpoint/2010/main" val="34059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D72698D-4CEB-41EF-BE62-CA9D09DF287F}"/>
              </a:ext>
            </a:extLst>
          </p:cNvPr>
          <p:cNvSpPr txBox="1"/>
          <p:nvPr/>
        </p:nvSpPr>
        <p:spPr>
          <a:xfrm>
            <a:off x="1741478" y="470926"/>
            <a:ext cx="8388626" cy="400110"/>
          </a:xfrm>
          <a:prstGeom prst="rect">
            <a:avLst/>
          </a:prstGeom>
          <a:noFill/>
        </p:spPr>
        <p:txBody>
          <a:bodyPr wrap="square" rtlCol="0">
            <a:spAutoFit/>
          </a:bodyPr>
          <a:lstStyle/>
          <a:p>
            <a:pPr algn="ctr"/>
            <a:r>
              <a:rPr lang="en-US" sz="2000" dirty="0"/>
              <a:t>Precise Synchronous Frequency Offset Apparatus in Robotics Application </a:t>
            </a:r>
          </a:p>
        </p:txBody>
      </p:sp>
      <p:sp>
        <p:nvSpPr>
          <p:cNvPr id="10" name="TextBox 9">
            <a:extLst>
              <a:ext uri="{FF2B5EF4-FFF2-40B4-BE49-F238E27FC236}">
                <a16:creationId xmlns:a16="http://schemas.microsoft.com/office/drawing/2014/main" id="{70739B97-7E92-4CD9-BB4D-FFCAFD6DF476}"/>
              </a:ext>
            </a:extLst>
          </p:cNvPr>
          <p:cNvSpPr txBox="1"/>
          <p:nvPr/>
        </p:nvSpPr>
        <p:spPr>
          <a:xfrm>
            <a:off x="892628" y="937523"/>
            <a:ext cx="10717619" cy="2308324"/>
          </a:xfrm>
          <a:prstGeom prst="rect">
            <a:avLst/>
          </a:prstGeom>
          <a:noFill/>
        </p:spPr>
        <p:txBody>
          <a:bodyPr wrap="square" rtlCol="0">
            <a:spAutoFit/>
          </a:bodyPr>
          <a:lstStyle/>
          <a:p>
            <a:r>
              <a:rPr lang="en-US" dirty="0"/>
              <a:t>The P</a:t>
            </a:r>
            <a:r>
              <a:rPr lang="en-US" altLang="zh-CN" dirty="0"/>
              <a:t>recise</a:t>
            </a:r>
            <a:r>
              <a:rPr lang="en-US" dirty="0"/>
              <a:t> Synchronous Frequency Offset Apparatus is developed in response to the urgent need of </a:t>
            </a:r>
            <a:r>
              <a:rPr lang="en-US" altLang="zh-CN" dirty="0">
                <a:solidFill>
                  <a:srgbClr val="FF0000"/>
                </a:solidFill>
              </a:rPr>
              <a:t>RF module communication of robotics</a:t>
            </a:r>
            <a:r>
              <a:rPr lang="en-US" dirty="0"/>
              <a:t>. It adopts computer intelligent measurement and control technology to realize the </a:t>
            </a:r>
            <a:r>
              <a:rPr lang="en-US" dirty="0">
                <a:solidFill>
                  <a:srgbClr val="FF0000"/>
                </a:solidFill>
              </a:rPr>
              <a:t>high precision of synchronous frequency calibration</a:t>
            </a:r>
            <a:r>
              <a:rPr lang="en-US" dirty="0"/>
              <a:t>. It completely got rid of the design idea and structure mode of the traditional synchronous excitation system, with the </a:t>
            </a:r>
            <a:r>
              <a:rPr lang="en-US" dirty="0">
                <a:solidFill>
                  <a:srgbClr val="FF0000"/>
                </a:solidFill>
              </a:rPr>
              <a:t>microcontroller</a:t>
            </a:r>
            <a:r>
              <a:rPr lang="en-US" dirty="0"/>
              <a:t> as the core, combined with the specially designed frequency calibration measurement interface, under the support of a full scope of synchronous frequency calibration software, the traditional analog phase-locked loop (PLL) synchronous frequency calibration method is completely replaced by the real-time frequency measurement and control of the microcontroller.</a:t>
            </a:r>
          </a:p>
        </p:txBody>
      </p:sp>
      <p:sp>
        <p:nvSpPr>
          <p:cNvPr id="2" name="TextBox 1">
            <a:extLst>
              <a:ext uri="{FF2B5EF4-FFF2-40B4-BE49-F238E27FC236}">
                <a16:creationId xmlns:a16="http://schemas.microsoft.com/office/drawing/2014/main" id="{85EB34A5-4B66-44C7-B03D-B4A1A84A0E88}"/>
              </a:ext>
            </a:extLst>
          </p:cNvPr>
          <p:cNvSpPr txBox="1"/>
          <p:nvPr/>
        </p:nvSpPr>
        <p:spPr>
          <a:xfrm>
            <a:off x="892628" y="3252594"/>
            <a:ext cx="10594838" cy="2893100"/>
          </a:xfrm>
          <a:prstGeom prst="rect">
            <a:avLst/>
          </a:prstGeom>
          <a:noFill/>
        </p:spPr>
        <p:txBody>
          <a:bodyPr wrap="square" rtlCol="0">
            <a:spAutoFit/>
          </a:bodyPr>
          <a:lstStyle/>
          <a:p>
            <a:r>
              <a:rPr lang="en-US" sz="2000" dirty="0"/>
              <a:t>Solution: </a:t>
            </a:r>
          </a:p>
          <a:p>
            <a:r>
              <a:rPr lang="en-US" dirty="0"/>
              <a:t>Frequency calibration: Standard Frequency (SF) signal 1(MHz) from China Central Television (CCTV).</a:t>
            </a:r>
          </a:p>
          <a:p>
            <a:r>
              <a:rPr lang="en-US" dirty="0"/>
              <a:t>Interlaced scan</a:t>
            </a:r>
          </a:p>
          <a:p>
            <a:r>
              <a:rPr lang="en-US" dirty="0"/>
              <a:t>Phase-Alternating Line (PAL) – based TV (First scan odd-numbered lines, then even-numbered lines, in total 625H, 312.5H each.)</a:t>
            </a:r>
          </a:p>
          <a:p>
            <a:r>
              <a:rPr lang="en-US" dirty="0"/>
              <a:t>At 16H and 329H of any CCTV programs, they contain 20 synchronous pulses from cesium atomic clock whose precision can reach 10^{-11} – 10^{-15}.</a:t>
            </a:r>
          </a:p>
          <a:p>
            <a:r>
              <a:rPr lang="en-US" dirty="0"/>
              <a:t>Extract 20 synchronous pulses to get SF -&gt; calibrate VCXO with SF -&gt; processing frequency –&gt; transmit</a:t>
            </a:r>
          </a:p>
          <a:p>
            <a:r>
              <a:rPr lang="en-US" dirty="0"/>
              <a:t>Thus, we can assign the frequency to each robot from 200 MHz, step size as 1 MHz increment, e.g. the second robot RF communication can be set as 201 MHz, the third 202MHz, etc. </a:t>
            </a:r>
          </a:p>
        </p:txBody>
      </p:sp>
    </p:spTree>
    <p:extLst>
      <p:ext uri="{BB962C8B-B14F-4D97-AF65-F5344CB8AC3E}">
        <p14:creationId xmlns:p14="http://schemas.microsoft.com/office/powerpoint/2010/main" val="3656044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C8AA54-2395-4F3F-89F1-E87A99800838}"/>
              </a:ext>
            </a:extLst>
          </p:cNvPr>
          <p:cNvSpPr txBox="1"/>
          <p:nvPr/>
        </p:nvSpPr>
        <p:spPr>
          <a:xfrm>
            <a:off x="571500" y="369088"/>
            <a:ext cx="11049000" cy="646331"/>
          </a:xfrm>
          <a:prstGeom prst="rect">
            <a:avLst/>
          </a:prstGeom>
          <a:noFill/>
        </p:spPr>
        <p:txBody>
          <a:bodyPr wrap="square" rtlCol="0">
            <a:spAutoFit/>
          </a:bodyPr>
          <a:lstStyle/>
          <a:p>
            <a:r>
              <a:rPr lang="en-US" dirty="0"/>
              <a:t>System’s building blocks: Intelligent Processing Unit (IPU), Frequency Synthesizer Unit (FSU), Frequency Multiplier Board Unit,</a:t>
            </a:r>
            <a:r>
              <a:rPr lang="zh-CN" altLang="en-US" dirty="0"/>
              <a:t> </a:t>
            </a:r>
            <a:r>
              <a:rPr lang="en-US" altLang="zh-CN" dirty="0"/>
              <a:t>Uninterruptible Power Supply (UPS). </a:t>
            </a:r>
            <a:r>
              <a:rPr lang="en-US" dirty="0"/>
              <a:t>  </a:t>
            </a:r>
          </a:p>
        </p:txBody>
      </p:sp>
      <p:sp>
        <p:nvSpPr>
          <p:cNvPr id="2" name="TextBox 1">
            <a:extLst>
              <a:ext uri="{FF2B5EF4-FFF2-40B4-BE49-F238E27FC236}">
                <a16:creationId xmlns:a16="http://schemas.microsoft.com/office/drawing/2014/main" id="{10DDB703-5B99-49D6-9173-736FB95540FD}"/>
              </a:ext>
            </a:extLst>
          </p:cNvPr>
          <p:cNvSpPr txBox="1"/>
          <p:nvPr/>
        </p:nvSpPr>
        <p:spPr>
          <a:xfrm>
            <a:off x="508906" y="1153886"/>
            <a:ext cx="11283043" cy="2031325"/>
          </a:xfrm>
          <a:prstGeom prst="rect">
            <a:avLst/>
          </a:prstGeom>
          <a:noFill/>
        </p:spPr>
        <p:txBody>
          <a:bodyPr wrap="square" rtlCol="0">
            <a:spAutoFit/>
          </a:bodyPr>
          <a:lstStyle/>
          <a:p>
            <a:r>
              <a:rPr lang="en-US" dirty="0"/>
              <a:t>Principles of the apparatus: National Metrology Institute standard frequency signal is embedded in the</a:t>
            </a:r>
            <a:r>
              <a:rPr lang="zh-CN" altLang="en-US" dirty="0"/>
              <a:t> </a:t>
            </a:r>
            <a:r>
              <a:rPr lang="en-US" altLang="zh-CN" dirty="0"/>
              <a:t>CCTV</a:t>
            </a:r>
            <a:r>
              <a:rPr lang="zh-CN" altLang="en-US" dirty="0"/>
              <a:t> </a:t>
            </a:r>
            <a:r>
              <a:rPr lang="en-US" altLang="zh-CN" dirty="0"/>
              <a:t>programs’</a:t>
            </a:r>
            <a:r>
              <a:rPr lang="zh-CN" altLang="en-US" dirty="0"/>
              <a:t> </a:t>
            </a:r>
            <a:r>
              <a:rPr lang="en-US" altLang="zh-CN" dirty="0"/>
              <a:t>16H and 329H (interlaced scan in China). Near-ground microwave, TV broadcasting network and satellite transmitted (Doppler Effects corrected) CCTV programs all contain this signal. Utilize demodulated video signals from either TV or satellite TV receiver to calibrate the frequency of IPU.</a:t>
            </a:r>
          </a:p>
          <a:p>
            <a:r>
              <a:rPr lang="en-US" altLang="zh-CN" dirty="0"/>
              <a:t> </a:t>
            </a:r>
            <a:endParaRPr lang="en-US" dirty="0"/>
          </a:p>
          <a:p>
            <a:endParaRPr lang="en-US" dirty="0"/>
          </a:p>
          <a:p>
            <a:endParaRPr lang="en-US" dirty="0"/>
          </a:p>
        </p:txBody>
      </p:sp>
      <p:pic>
        <p:nvPicPr>
          <p:cNvPr id="6" name="Picture 5" descr="A picture containing diagram&#10;&#10;Description automatically generated">
            <a:extLst>
              <a:ext uri="{FF2B5EF4-FFF2-40B4-BE49-F238E27FC236}">
                <a16:creationId xmlns:a16="http://schemas.microsoft.com/office/drawing/2014/main" id="{D4C2890A-EA7E-417A-AB6D-29690ABAD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401" y="2520043"/>
            <a:ext cx="7830228" cy="2439761"/>
          </a:xfrm>
          <a:prstGeom prst="rect">
            <a:avLst/>
          </a:prstGeom>
        </p:spPr>
      </p:pic>
    </p:spTree>
    <p:extLst>
      <p:ext uri="{BB962C8B-B14F-4D97-AF65-F5344CB8AC3E}">
        <p14:creationId xmlns:p14="http://schemas.microsoft.com/office/powerpoint/2010/main" val="940857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2E6C0F-F017-43EF-9725-DF5832DA9BA7}"/>
              </a:ext>
            </a:extLst>
          </p:cNvPr>
          <p:cNvSpPr txBox="1"/>
          <p:nvPr/>
        </p:nvSpPr>
        <p:spPr>
          <a:xfrm>
            <a:off x="982757" y="173106"/>
            <a:ext cx="10409626" cy="1477328"/>
          </a:xfrm>
          <a:prstGeom prst="rect">
            <a:avLst/>
          </a:prstGeom>
          <a:noFill/>
        </p:spPr>
        <p:txBody>
          <a:bodyPr wrap="square" rtlCol="0">
            <a:spAutoFit/>
          </a:bodyPr>
          <a:lstStyle/>
          <a:p>
            <a:r>
              <a:rPr lang="en-US" dirty="0"/>
              <a:t>Based on the video signal quality, microcontroller of IPU would automatically calibrate frequency of the </a:t>
            </a:r>
            <a:r>
              <a:rPr lang="en-US" altLang="zh-CN" dirty="0"/>
              <a:t>high voltage-controlled crystal oscillator (VCXO), then output 9 kHz calibrated VCXO signal (after frequency conversion). The output from IPU is the input to FSU.</a:t>
            </a:r>
          </a:p>
          <a:p>
            <a:endParaRPr lang="en-US" dirty="0"/>
          </a:p>
          <a:p>
            <a:endParaRPr lang="en-US" dirty="0"/>
          </a:p>
        </p:txBody>
      </p:sp>
      <p:sp>
        <p:nvSpPr>
          <p:cNvPr id="8" name="TextBox 7">
            <a:extLst>
              <a:ext uri="{FF2B5EF4-FFF2-40B4-BE49-F238E27FC236}">
                <a16:creationId xmlns:a16="http://schemas.microsoft.com/office/drawing/2014/main" id="{B142B455-2826-4317-A4FE-2D76506AF061}"/>
              </a:ext>
            </a:extLst>
          </p:cNvPr>
          <p:cNvSpPr txBox="1"/>
          <p:nvPr/>
        </p:nvSpPr>
        <p:spPr>
          <a:xfrm>
            <a:off x="4528457" y="2106386"/>
            <a:ext cx="6969257" cy="1477328"/>
          </a:xfrm>
          <a:prstGeom prst="rect">
            <a:avLst/>
          </a:prstGeom>
          <a:noFill/>
        </p:spPr>
        <p:txBody>
          <a:bodyPr wrap="square" rtlCol="0">
            <a:spAutoFit/>
          </a:bodyPr>
          <a:lstStyle/>
          <a:p>
            <a:r>
              <a:rPr lang="en-US" dirty="0"/>
              <a:t>IPU-1# and IPU-2# are main/standby in operation, automatically switched at FSU. The optimally chosen signal out of the two locks 8 frequency synthesizer PLL circuits simultaneously, where every 2 PLL is main/standby major frequency. After switch, they’re sent to the transmitters through the medium wave.</a:t>
            </a:r>
          </a:p>
        </p:txBody>
      </p:sp>
      <p:pic>
        <p:nvPicPr>
          <p:cNvPr id="10" name="Picture 9" descr="Diagram&#10;&#10;Description automatically generated">
            <a:extLst>
              <a:ext uri="{FF2B5EF4-FFF2-40B4-BE49-F238E27FC236}">
                <a16:creationId xmlns:a16="http://schemas.microsoft.com/office/drawing/2014/main" id="{885DFD33-55F7-4873-AECF-146AAC9292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757" y="1094960"/>
            <a:ext cx="3284442" cy="5446470"/>
          </a:xfrm>
          <a:prstGeom prst="rect">
            <a:avLst/>
          </a:prstGeom>
        </p:spPr>
      </p:pic>
    </p:spTree>
    <p:extLst>
      <p:ext uri="{BB962C8B-B14F-4D97-AF65-F5344CB8AC3E}">
        <p14:creationId xmlns:p14="http://schemas.microsoft.com/office/powerpoint/2010/main" val="20234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B7D470-73F6-4141-AF67-4D7653213A0F}"/>
              </a:ext>
            </a:extLst>
          </p:cNvPr>
          <p:cNvSpPr txBox="1"/>
          <p:nvPr/>
        </p:nvSpPr>
        <p:spPr>
          <a:xfrm>
            <a:off x="369393" y="453953"/>
            <a:ext cx="10639740" cy="400110"/>
          </a:xfrm>
          <a:prstGeom prst="rect">
            <a:avLst/>
          </a:prstGeom>
          <a:noFill/>
        </p:spPr>
        <p:txBody>
          <a:bodyPr wrap="square" rtlCol="0">
            <a:spAutoFit/>
          </a:bodyPr>
          <a:lstStyle/>
          <a:p>
            <a:r>
              <a:rPr lang="en-US" sz="2000" dirty="0"/>
              <a:t>Principles of IPU: </a:t>
            </a:r>
          </a:p>
        </p:txBody>
      </p:sp>
      <p:sp>
        <p:nvSpPr>
          <p:cNvPr id="5" name="TextBox 4">
            <a:extLst>
              <a:ext uri="{FF2B5EF4-FFF2-40B4-BE49-F238E27FC236}">
                <a16:creationId xmlns:a16="http://schemas.microsoft.com/office/drawing/2014/main" id="{619B6666-2B42-42B3-A578-FF1AD091B8D5}"/>
              </a:ext>
            </a:extLst>
          </p:cNvPr>
          <p:cNvSpPr txBox="1"/>
          <p:nvPr/>
        </p:nvSpPr>
        <p:spPr>
          <a:xfrm>
            <a:off x="369393" y="925363"/>
            <a:ext cx="11651030" cy="1200329"/>
          </a:xfrm>
          <a:prstGeom prst="rect">
            <a:avLst/>
          </a:prstGeom>
          <a:noFill/>
        </p:spPr>
        <p:txBody>
          <a:bodyPr wrap="square" rtlCol="0">
            <a:spAutoFit/>
          </a:bodyPr>
          <a:lstStyle/>
          <a:p>
            <a:r>
              <a:rPr lang="en-US" dirty="0"/>
              <a:t>The function of the IPU is to decompose the received CCTV program video signal, to extract the 1MHz standard frequency signal in it, and to continuously calibrate the accuracy of the frequency of the VCXO under the control of the microcontroller. The output of the VCXO is converted to obtain a frequency of 9kHz medium wave as excitation reference frequency. </a:t>
            </a:r>
          </a:p>
        </p:txBody>
      </p:sp>
      <p:pic>
        <p:nvPicPr>
          <p:cNvPr id="6" name="Picture 5" descr="Diagram, schematic&#10;&#10;Description automatically generated">
            <a:extLst>
              <a:ext uri="{FF2B5EF4-FFF2-40B4-BE49-F238E27FC236}">
                <a16:creationId xmlns:a16="http://schemas.microsoft.com/office/drawing/2014/main" id="{890129A4-DEDF-444B-A886-50CD78AD8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302" y="2125692"/>
            <a:ext cx="5925269" cy="4132974"/>
          </a:xfrm>
          <a:prstGeom prst="rect">
            <a:avLst/>
          </a:prstGeom>
        </p:spPr>
      </p:pic>
    </p:spTree>
    <p:extLst>
      <p:ext uri="{BB962C8B-B14F-4D97-AF65-F5344CB8AC3E}">
        <p14:creationId xmlns:p14="http://schemas.microsoft.com/office/powerpoint/2010/main" val="410692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EB780DC-1AEC-43FE-9F90-1E8514B2EB40}"/>
              </a:ext>
            </a:extLst>
          </p:cNvPr>
          <p:cNvSpPr txBox="1"/>
          <p:nvPr/>
        </p:nvSpPr>
        <p:spPr>
          <a:xfrm>
            <a:off x="613528" y="4280749"/>
            <a:ext cx="10375312" cy="1477328"/>
          </a:xfrm>
          <a:prstGeom prst="rect">
            <a:avLst/>
          </a:prstGeom>
          <a:noFill/>
        </p:spPr>
        <p:txBody>
          <a:bodyPr wrap="square" rtlCol="0">
            <a:spAutoFit/>
          </a:bodyPr>
          <a:lstStyle/>
          <a:p>
            <a:r>
              <a:rPr lang="en-US" dirty="0"/>
              <a:t>Video input -&gt; Synchronizer Separator (get the composite synchronization signal) -&gt; H/V Separator (separate the horizontal and vertical synchronization signals (by the digital circuit)) -&gt; Counter -&gt; Counter overflow signal (choose the signal from 16H/329H), (opening the gate) -&gt; compare the SF with VCXO decomposed frequency 1 MHz at Phase Detector (PD) -&gt; phase/time error function processed in MCU (ADC) -&gt; data sampling, operation, analysis -&gt; output by DAC to feedback control VCXO</a:t>
            </a:r>
          </a:p>
        </p:txBody>
      </p:sp>
      <p:pic>
        <p:nvPicPr>
          <p:cNvPr id="8" name="Picture 7" descr="Diagram, schematic&#10;&#10;Description automatically generated">
            <a:extLst>
              <a:ext uri="{FF2B5EF4-FFF2-40B4-BE49-F238E27FC236}">
                <a16:creationId xmlns:a16="http://schemas.microsoft.com/office/drawing/2014/main" id="{001FCB77-263E-40F7-95A1-FEDCC802A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3721" y="160073"/>
            <a:ext cx="5795350" cy="4030340"/>
          </a:xfrm>
          <a:prstGeom prst="rect">
            <a:avLst/>
          </a:prstGeom>
        </p:spPr>
      </p:pic>
      <p:sp>
        <p:nvSpPr>
          <p:cNvPr id="9" name="TextBox 8">
            <a:extLst>
              <a:ext uri="{FF2B5EF4-FFF2-40B4-BE49-F238E27FC236}">
                <a16:creationId xmlns:a16="http://schemas.microsoft.com/office/drawing/2014/main" id="{F525A283-8E79-40AB-A070-29C16A3D9565}"/>
              </a:ext>
            </a:extLst>
          </p:cNvPr>
          <p:cNvSpPr txBox="1"/>
          <p:nvPr/>
        </p:nvSpPr>
        <p:spPr>
          <a:xfrm>
            <a:off x="613528" y="5758077"/>
            <a:ext cx="9767730" cy="646331"/>
          </a:xfrm>
          <a:prstGeom prst="rect">
            <a:avLst/>
          </a:prstGeom>
          <a:noFill/>
        </p:spPr>
        <p:txBody>
          <a:bodyPr wrap="square" rtlCol="0">
            <a:spAutoFit/>
          </a:bodyPr>
          <a:lstStyle/>
          <a:p>
            <a:r>
              <a:rPr lang="en-US" dirty="0"/>
              <a:t>VCXO 1MHz -&gt; frequency conversion -&gt; 9k</a:t>
            </a:r>
            <a:r>
              <a:rPr lang="en-US" altLang="zh-CN" dirty="0"/>
              <a:t>Hz</a:t>
            </a:r>
          </a:p>
          <a:p>
            <a:r>
              <a:rPr lang="en-US" dirty="0"/>
              <a:t>Can change “M=5” and change frequency synthesizer to get any frequency we want.</a:t>
            </a:r>
          </a:p>
        </p:txBody>
      </p:sp>
    </p:spTree>
    <p:extLst>
      <p:ext uri="{BB962C8B-B14F-4D97-AF65-F5344CB8AC3E}">
        <p14:creationId xmlns:p14="http://schemas.microsoft.com/office/powerpoint/2010/main" val="340385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F06E6E-A1D4-4C6F-B420-B0B63C0ED608}"/>
              </a:ext>
            </a:extLst>
          </p:cNvPr>
          <p:cNvSpPr txBox="1"/>
          <p:nvPr/>
        </p:nvSpPr>
        <p:spPr>
          <a:xfrm>
            <a:off x="605563" y="228738"/>
            <a:ext cx="10088678" cy="400110"/>
          </a:xfrm>
          <a:prstGeom prst="rect">
            <a:avLst/>
          </a:prstGeom>
          <a:noFill/>
        </p:spPr>
        <p:txBody>
          <a:bodyPr wrap="square" rtlCol="0">
            <a:spAutoFit/>
          </a:bodyPr>
          <a:lstStyle/>
          <a:p>
            <a:r>
              <a:rPr lang="en-US" sz="2000" dirty="0"/>
              <a:t>Principles of FSU:</a:t>
            </a:r>
          </a:p>
        </p:txBody>
      </p:sp>
      <p:sp>
        <p:nvSpPr>
          <p:cNvPr id="5" name="TextBox 4">
            <a:extLst>
              <a:ext uri="{FF2B5EF4-FFF2-40B4-BE49-F238E27FC236}">
                <a16:creationId xmlns:a16="http://schemas.microsoft.com/office/drawing/2014/main" id="{0FC3DE40-8C53-4D40-BCF3-1963D7A981E3}"/>
              </a:ext>
            </a:extLst>
          </p:cNvPr>
          <p:cNvSpPr txBox="1"/>
          <p:nvPr/>
        </p:nvSpPr>
        <p:spPr>
          <a:xfrm>
            <a:off x="605563" y="628848"/>
            <a:ext cx="11099968" cy="923330"/>
          </a:xfrm>
          <a:prstGeom prst="rect">
            <a:avLst/>
          </a:prstGeom>
          <a:noFill/>
        </p:spPr>
        <p:txBody>
          <a:bodyPr wrap="square" rtlCol="0">
            <a:spAutoFit/>
          </a:bodyPr>
          <a:lstStyle/>
          <a:p>
            <a:r>
              <a:rPr lang="en-US" dirty="0"/>
              <a:t>The function of the FSU is to convert the 9kHz reference frequency of the A(1)/B(2) input to 4 carrier frequencies and output it to the broadcasting transmitter in 8 channels. The 9kHz reference frequency of the A(1)/B(2) two-way input is amplified (AMP) and then switched in the automatic switching circuit; A(1) is the main use, and B(2) is the backup.</a:t>
            </a:r>
          </a:p>
        </p:txBody>
      </p:sp>
      <p:pic>
        <p:nvPicPr>
          <p:cNvPr id="7" name="Picture 6" descr="A picture containing text, receipt&#10;&#10;Description automatically generated">
            <a:extLst>
              <a:ext uri="{FF2B5EF4-FFF2-40B4-BE49-F238E27FC236}">
                <a16:creationId xmlns:a16="http://schemas.microsoft.com/office/drawing/2014/main" id="{992206D6-6788-4F47-94E5-AB6F8552A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8863" y="1552178"/>
            <a:ext cx="3682078" cy="1803024"/>
          </a:xfrm>
          <a:prstGeom prst="rect">
            <a:avLst/>
          </a:prstGeom>
        </p:spPr>
      </p:pic>
      <p:sp>
        <p:nvSpPr>
          <p:cNvPr id="8" name="TextBox 7">
            <a:extLst>
              <a:ext uri="{FF2B5EF4-FFF2-40B4-BE49-F238E27FC236}">
                <a16:creationId xmlns:a16="http://schemas.microsoft.com/office/drawing/2014/main" id="{5AA52818-1714-4BFA-B814-D9DFDCE13853}"/>
              </a:ext>
            </a:extLst>
          </p:cNvPr>
          <p:cNvSpPr txBox="1"/>
          <p:nvPr/>
        </p:nvSpPr>
        <p:spPr>
          <a:xfrm>
            <a:off x="605563" y="3355202"/>
            <a:ext cx="10833520" cy="369332"/>
          </a:xfrm>
          <a:prstGeom prst="rect">
            <a:avLst/>
          </a:prstGeom>
          <a:noFill/>
        </p:spPr>
        <p:txBody>
          <a:bodyPr wrap="square" rtlCol="0">
            <a:spAutoFit/>
          </a:bodyPr>
          <a:lstStyle/>
          <a:p>
            <a:r>
              <a:rPr lang="en-US" dirty="0"/>
              <a:t>Carrier frequency f0 is derived from multiplying 9kHz through PLL:</a:t>
            </a:r>
          </a:p>
        </p:txBody>
      </p:sp>
      <p:pic>
        <p:nvPicPr>
          <p:cNvPr id="10" name="Picture 9" descr="Diagram&#10;&#10;Description automatically generated">
            <a:extLst>
              <a:ext uri="{FF2B5EF4-FFF2-40B4-BE49-F238E27FC236}">
                <a16:creationId xmlns:a16="http://schemas.microsoft.com/office/drawing/2014/main" id="{A9DA1B52-A95F-4193-ADE1-A66564DC6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863" y="3724534"/>
            <a:ext cx="3506337" cy="3056807"/>
          </a:xfrm>
          <a:prstGeom prst="rect">
            <a:avLst/>
          </a:prstGeom>
        </p:spPr>
      </p:pic>
    </p:spTree>
    <p:extLst>
      <p:ext uri="{BB962C8B-B14F-4D97-AF65-F5344CB8AC3E}">
        <p14:creationId xmlns:p14="http://schemas.microsoft.com/office/powerpoint/2010/main" val="3454127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rawing of a house&#10;&#10;Description automatically generated with medium confidence">
            <a:extLst>
              <a:ext uri="{FF2B5EF4-FFF2-40B4-BE49-F238E27FC236}">
                <a16:creationId xmlns:a16="http://schemas.microsoft.com/office/drawing/2014/main" id="{23ED7576-5ED2-4F56-AE22-C6D18F2A3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2422" y="195559"/>
            <a:ext cx="4238625" cy="3095625"/>
          </a:xfrm>
          <a:prstGeom prst="rect">
            <a:avLst/>
          </a:prstGeom>
        </p:spPr>
      </p:pic>
      <p:sp>
        <p:nvSpPr>
          <p:cNvPr id="6" name="TextBox 5">
            <a:extLst>
              <a:ext uri="{FF2B5EF4-FFF2-40B4-BE49-F238E27FC236}">
                <a16:creationId xmlns:a16="http://schemas.microsoft.com/office/drawing/2014/main" id="{397CDC62-2769-41A1-9EBD-1F40D74235C6}"/>
              </a:ext>
            </a:extLst>
          </p:cNvPr>
          <p:cNvSpPr txBox="1"/>
          <p:nvPr/>
        </p:nvSpPr>
        <p:spPr>
          <a:xfrm>
            <a:off x="871038" y="3566817"/>
            <a:ext cx="10076567" cy="1754326"/>
          </a:xfrm>
          <a:prstGeom prst="rect">
            <a:avLst/>
          </a:prstGeom>
          <a:noFill/>
        </p:spPr>
        <p:txBody>
          <a:bodyPr wrap="square" rtlCol="0">
            <a:spAutoFit/>
          </a:bodyPr>
          <a:lstStyle/>
          <a:p>
            <a:r>
              <a:rPr lang="en-US" dirty="0"/>
              <a:t>The preset frequency division coefficient N is represented by two hexadecimal numbers of high order and low order, which can be directly selected on the dial switch conveniently. The specific method is as follows:</a:t>
            </a:r>
          </a:p>
          <a:p>
            <a:r>
              <a:rPr lang="en-US" dirty="0"/>
              <a:t>The user frequency can be found from the corresponding preset number through the table. According to the preset number, set the preset switch 1SW1 to the high digit and 2SW2 to the low digit, and then the required frequency value can be obtained.</a:t>
            </a:r>
          </a:p>
        </p:txBody>
      </p:sp>
    </p:spTree>
    <p:extLst>
      <p:ext uri="{BB962C8B-B14F-4D97-AF65-F5344CB8AC3E}">
        <p14:creationId xmlns:p14="http://schemas.microsoft.com/office/powerpoint/2010/main" val="198227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6EEE17AC-32C1-4C25-A0A4-87E7EE426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373" y="471485"/>
            <a:ext cx="4019550" cy="5915025"/>
          </a:xfrm>
          <a:prstGeom prst="rect">
            <a:avLst/>
          </a:prstGeom>
        </p:spPr>
      </p:pic>
      <p:pic>
        <p:nvPicPr>
          <p:cNvPr id="7" name="Picture 6" descr="Table&#10;&#10;Description automatically generated">
            <a:extLst>
              <a:ext uri="{FF2B5EF4-FFF2-40B4-BE49-F238E27FC236}">
                <a16:creationId xmlns:a16="http://schemas.microsoft.com/office/drawing/2014/main" id="{F6A7A501-9443-408C-B419-C6846FD29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4194" y="471485"/>
            <a:ext cx="4333875" cy="5991225"/>
          </a:xfrm>
          <a:prstGeom prst="rect">
            <a:avLst/>
          </a:prstGeom>
        </p:spPr>
      </p:pic>
    </p:spTree>
    <p:extLst>
      <p:ext uri="{BB962C8B-B14F-4D97-AF65-F5344CB8AC3E}">
        <p14:creationId xmlns:p14="http://schemas.microsoft.com/office/powerpoint/2010/main" val="3077167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2483</TotalTime>
  <Words>1780</Words>
  <Application>Microsoft Office PowerPoint</Application>
  <PresentationFormat>Widescreen</PresentationFormat>
  <Paragraphs>96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Library Laptop</dc:creator>
  <cp:lastModifiedBy>Chloé Zhu</cp:lastModifiedBy>
  <cp:revision>46</cp:revision>
  <dcterms:created xsi:type="dcterms:W3CDTF">2022-04-17T20:44:51Z</dcterms:created>
  <dcterms:modified xsi:type="dcterms:W3CDTF">2022-04-19T18:57:11Z</dcterms:modified>
</cp:coreProperties>
</file>